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70" r:id="rId4"/>
    <p:sldId id="266" r:id="rId5"/>
    <p:sldId id="274" r:id="rId6"/>
    <p:sldId id="275" r:id="rId7"/>
    <p:sldId id="262" r:id="rId8"/>
    <p:sldId id="257" r:id="rId9"/>
    <p:sldId id="261" r:id="rId10"/>
    <p:sldId id="263" r:id="rId11"/>
    <p:sldId id="258" r:id="rId12"/>
    <p:sldId id="264" r:id="rId13"/>
    <p:sldId id="269" r:id="rId14"/>
    <p:sldId id="267" r:id="rId15"/>
    <p:sldId id="273" r:id="rId16"/>
    <p:sldId id="268" r:id="rId17"/>
    <p:sldId id="272" r:id="rId18"/>
    <p:sldId id="271" r:id="rId19"/>
    <p:sldId id="276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2" autoAdjust="0"/>
    <p:restoredTop sz="94673" autoAdjust="0"/>
  </p:normalViewPr>
  <p:slideViewPr>
    <p:cSldViewPr>
      <p:cViewPr varScale="1">
        <p:scale>
          <a:sx n="80" d="100"/>
          <a:sy n="80" d="100"/>
        </p:scale>
        <p:origin x="-1445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 2018-2019</c:v>
                </c:pt>
              </c:strCache>
            </c:strRef>
          </c:tx>
          <c:dLbls>
            <c:dLbl>
              <c:idx val="3"/>
              <c:layout>
                <c:manualLayout>
                  <c:x val="-7.7160493827160611E-3"/>
                  <c:y val="5.6120653217890072E-3"/>
                </c:manualLayout>
              </c:layout>
              <c:showVal val="1"/>
            </c:dLbl>
            <c:dLbl>
              <c:idx val="6"/>
              <c:layout>
                <c:manualLayout>
                  <c:x val="-7.7160493827160611E-3"/>
                  <c:y val="0"/>
                </c:manualLayout>
              </c:layout>
              <c:showVal val="1"/>
            </c:dLbl>
            <c:txPr>
              <a:bodyPr/>
              <a:lstStyle/>
              <a:p>
                <a:pPr>
                  <a:defRPr sz="1500" baseline="0"/>
                </a:pPr>
                <a:endParaRPr lang="ru-RU"/>
              </a:p>
            </c:txPr>
            <c:showVal val="1"/>
          </c:dLbls>
          <c:cat>
            <c:strRef>
              <c:f>Лист1!$A$2:$A$10</c:f>
              <c:strCache>
                <c:ptCount val="9"/>
                <c:pt idx="0">
                  <c:v>Биология</c:v>
                </c:pt>
                <c:pt idx="1">
                  <c:v>География</c:v>
                </c:pt>
                <c:pt idx="2">
                  <c:v>Обществознание</c:v>
                </c:pt>
                <c:pt idx="3">
                  <c:v>Литература</c:v>
                </c:pt>
                <c:pt idx="4">
                  <c:v>Немецкий язык</c:v>
                </c:pt>
                <c:pt idx="5">
                  <c:v>Английский язык</c:v>
                </c:pt>
                <c:pt idx="6">
                  <c:v>Русский язык</c:v>
                </c:pt>
                <c:pt idx="7">
                  <c:v>Физическая культура</c:v>
                </c:pt>
                <c:pt idx="8">
                  <c:v>Физика</c:v>
                </c:pt>
              </c:strCache>
            </c:strRef>
          </c:cat>
          <c:val>
            <c:numRef>
              <c:f>Лист1!$B$2:$B$10</c:f>
              <c:numCache>
                <c:formatCode>General</c:formatCode>
                <c:ptCount val="9"/>
                <c:pt idx="0">
                  <c:v>51</c:v>
                </c:pt>
                <c:pt idx="1">
                  <c:v>30</c:v>
                </c:pt>
                <c:pt idx="2">
                  <c:v>67</c:v>
                </c:pt>
                <c:pt idx="3">
                  <c:v>36</c:v>
                </c:pt>
                <c:pt idx="4">
                  <c:v>36</c:v>
                </c:pt>
                <c:pt idx="5">
                  <c:v>24</c:v>
                </c:pt>
                <c:pt idx="6">
                  <c:v>53</c:v>
                </c:pt>
                <c:pt idx="7">
                  <c:v>39</c:v>
                </c:pt>
                <c:pt idx="8">
                  <c:v>25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2019-2020</c:v>
                </c:pt>
              </c:strCache>
            </c:strRef>
          </c:tx>
          <c:dLbls>
            <c:txPr>
              <a:bodyPr/>
              <a:lstStyle/>
              <a:p>
                <a:pPr>
                  <a:defRPr sz="1500"/>
                </a:pPr>
                <a:endParaRPr lang="ru-RU"/>
              </a:p>
            </c:txPr>
            <c:showVal val="1"/>
          </c:dLbls>
          <c:cat>
            <c:strRef>
              <c:f>Лист1!$A$2:$A$10</c:f>
              <c:strCache>
                <c:ptCount val="9"/>
                <c:pt idx="0">
                  <c:v>Биология</c:v>
                </c:pt>
                <c:pt idx="1">
                  <c:v>География</c:v>
                </c:pt>
                <c:pt idx="2">
                  <c:v>Обществознание</c:v>
                </c:pt>
                <c:pt idx="3">
                  <c:v>Литература</c:v>
                </c:pt>
                <c:pt idx="4">
                  <c:v>Немецкий язык</c:v>
                </c:pt>
                <c:pt idx="5">
                  <c:v>Английский язык</c:v>
                </c:pt>
                <c:pt idx="6">
                  <c:v>Русский язык</c:v>
                </c:pt>
                <c:pt idx="7">
                  <c:v>Физическая культура</c:v>
                </c:pt>
                <c:pt idx="8">
                  <c:v>Физика</c:v>
                </c:pt>
              </c:strCache>
            </c:strRef>
          </c:cat>
          <c:val>
            <c:numRef>
              <c:f>Лист1!$C$2:$C$10</c:f>
              <c:numCache>
                <c:formatCode>General</c:formatCode>
                <c:ptCount val="9"/>
                <c:pt idx="0">
                  <c:v>24</c:v>
                </c:pt>
                <c:pt idx="1">
                  <c:v>19</c:v>
                </c:pt>
                <c:pt idx="2">
                  <c:v>55</c:v>
                </c:pt>
                <c:pt idx="3">
                  <c:v>35</c:v>
                </c:pt>
                <c:pt idx="4">
                  <c:v>27</c:v>
                </c:pt>
                <c:pt idx="5">
                  <c:v>26</c:v>
                </c:pt>
                <c:pt idx="6">
                  <c:v>52</c:v>
                </c:pt>
                <c:pt idx="7">
                  <c:v>45</c:v>
                </c:pt>
                <c:pt idx="8">
                  <c:v>19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2020-2021</c:v>
                </c:pt>
              </c:strCache>
            </c:strRef>
          </c:tx>
          <c:dLbls>
            <c:dLbl>
              <c:idx val="5"/>
              <c:layout>
                <c:manualLayout>
                  <c:x val="3.0864197530864239E-3"/>
                  <c:y val="-1.403016330447244E-2"/>
                </c:manualLayout>
              </c:layout>
              <c:showVal val="1"/>
            </c:dLbl>
            <c:txPr>
              <a:bodyPr/>
              <a:lstStyle/>
              <a:p>
                <a:pPr>
                  <a:defRPr sz="1500"/>
                </a:pPr>
                <a:endParaRPr lang="ru-RU"/>
              </a:p>
            </c:txPr>
            <c:showVal val="1"/>
          </c:dLbls>
          <c:cat>
            <c:strRef>
              <c:f>Лист1!$A$2:$A$10</c:f>
              <c:strCache>
                <c:ptCount val="9"/>
                <c:pt idx="0">
                  <c:v>Биология</c:v>
                </c:pt>
                <c:pt idx="1">
                  <c:v>География</c:v>
                </c:pt>
                <c:pt idx="2">
                  <c:v>Обществознание</c:v>
                </c:pt>
                <c:pt idx="3">
                  <c:v>Литература</c:v>
                </c:pt>
                <c:pt idx="4">
                  <c:v>Немецкий язык</c:v>
                </c:pt>
                <c:pt idx="5">
                  <c:v>Английский язык</c:v>
                </c:pt>
                <c:pt idx="6">
                  <c:v>Русский язык</c:v>
                </c:pt>
                <c:pt idx="7">
                  <c:v>Физическая культура</c:v>
                </c:pt>
                <c:pt idx="8">
                  <c:v>Физика</c:v>
                </c:pt>
              </c:strCache>
            </c:strRef>
          </c:cat>
          <c:val>
            <c:numRef>
              <c:f>Лист1!$D$2:$D$10</c:f>
              <c:numCache>
                <c:formatCode>General</c:formatCode>
                <c:ptCount val="9"/>
                <c:pt idx="0">
                  <c:v>59</c:v>
                </c:pt>
                <c:pt idx="1">
                  <c:v>50</c:v>
                </c:pt>
                <c:pt idx="2">
                  <c:v>42</c:v>
                </c:pt>
                <c:pt idx="3">
                  <c:v>39</c:v>
                </c:pt>
                <c:pt idx="4">
                  <c:v>36</c:v>
                </c:pt>
                <c:pt idx="5">
                  <c:v>29</c:v>
                </c:pt>
                <c:pt idx="6">
                  <c:v>29</c:v>
                </c:pt>
                <c:pt idx="7">
                  <c:v>29</c:v>
                </c:pt>
                <c:pt idx="8">
                  <c:v>27</c:v>
                </c:pt>
              </c:numCache>
            </c:numRef>
          </c:val>
        </c:ser>
        <c:axId val="157910144"/>
        <c:axId val="157911680"/>
      </c:barChart>
      <c:catAx>
        <c:axId val="157910144"/>
        <c:scaling>
          <c:orientation val="minMax"/>
        </c:scaling>
        <c:axPos val="b"/>
        <c:tickLblPos val="nextTo"/>
        <c:crossAx val="157911680"/>
        <c:crosses val="autoZero"/>
        <c:auto val="1"/>
        <c:lblAlgn val="ctr"/>
        <c:lblOffset val="100"/>
      </c:catAx>
      <c:valAx>
        <c:axId val="157911680"/>
        <c:scaling>
          <c:orientation val="minMax"/>
        </c:scaling>
        <c:axPos val="l"/>
        <c:majorGridlines/>
        <c:numFmt formatCode="General" sourceLinked="1"/>
        <c:tickLblPos val="nextTo"/>
        <c:crossAx val="157910144"/>
        <c:crosses val="autoZero"/>
        <c:crossBetween val="between"/>
      </c:valAx>
    </c:plotArea>
    <c:legend>
      <c:legendPos val="b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 2018-2019</c:v>
                </c:pt>
              </c:strCache>
            </c:strRef>
          </c:tx>
          <c:dLbls>
            <c:dLbl>
              <c:idx val="1"/>
              <c:layout>
                <c:manualLayout>
                  <c:x val="9.2592592592592778E-3"/>
                  <c:y val="-8.4180979826834704E-3"/>
                </c:manualLayout>
              </c:layout>
              <c:showVal val="1"/>
            </c:dLbl>
            <c:dLbl>
              <c:idx val="4"/>
              <c:layout>
                <c:manualLayout>
                  <c:x val="-1.234567901234569E-2"/>
                  <c:y val="-2.8060326608945396E-3"/>
                </c:manualLayout>
              </c:layout>
              <c:showVal val="1"/>
            </c:dLbl>
            <c:dLbl>
              <c:idx val="8"/>
              <c:layout>
                <c:manualLayout>
                  <c:x val="1.0802469135802484E-2"/>
                  <c:y val="2.806032660894488E-3"/>
                </c:manualLayout>
              </c:layout>
              <c:showVal val="1"/>
            </c:dLbl>
            <c:txPr>
              <a:bodyPr/>
              <a:lstStyle/>
              <a:p>
                <a:pPr>
                  <a:defRPr sz="1500"/>
                </a:pPr>
                <a:endParaRPr lang="ru-RU"/>
              </a:p>
            </c:txPr>
            <c:showVal val="1"/>
          </c:dLbls>
          <c:cat>
            <c:strRef>
              <c:f>Лист1!$A$2:$A$12</c:f>
              <c:strCache>
                <c:ptCount val="11"/>
                <c:pt idx="0">
                  <c:v>История</c:v>
                </c:pt>
                <c:pt idx="1">
                  <c:v>Математика</c:v>
                </c:pt>
                <c:pt idx="2">
                  <c:v>ОБЖ</c:v>
                </c:pt>
                <c:pt idx="3">
                  <c:v>Экология</c:v>
                </c:pt>
                <c:pt idx="4">
                  <c:v>Информатика</c:v>
                </c:pt>
                <c:pt idx="5">
                  <c:v>Химия</c:v>
                </c:pt>
                <c:pt idx="6">
                  <c:v>Технология</c:v>
                </c:pt>
                <c:pt idx="7">
                  <c:v>Право</c:v>
                </c:pt>
                <c:pt idx="8">
                  <c:v>Экономика</c:v>
                </c:pt>
                <c:pt idx="9">
                  <c:v>Астрономия</c:v>
                </c:pt>
                <c:pt idx="10">
                  <c:v>Искусство </c:v>
                </c:pt>
              </c:strCache>
            </c:strRef>
          </c:cat>
          <c:val>
            <c:numRef>
              <c:f>Лист1!$B$2:$B$12</c:f>
              <c:numCache>
                <c:formatCode>General</c:formatCode>
                <c:ptCount val="11"/>
                <c:pt idx="0">
                  <c:v>36</c:v>
                </c:pt>
                <c:pt idx="1">
                  <c:v>32</c:v>
                </c:pt>
                <c:pt idx="2">
                  <c:v>33</c:v>
                </c:pt>
                <c:pt idx="3">
                  <c:v>48</c:v>
                </c:pt>
                <c:pt idx="4">
                  <c:v>13</c:v>
                </c:pt>
                <c:pt idx="5">
                  <c:v>20</c:v>
                </c:pt>
                <c:pt idx="6">
                  <c:v>26</c:v>
                </c:pt>
                <c:pt idx="7">
                  <c:v>24</c:v>
                </c:pt>
                <c:pt idx="8">
                  <c:v>12</c:v>
                </c:pt>
                <c:pt idx="9">
                  <c:v>1</c:v>
                </c:pt>
                <c:pt idx="10">
                  <c:v>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2019-2020</c:v>
                </c:pt>
              </c:strCache>
            </c:strRef>
          </c:tx>
          <c:dLbls>
            <c:dLbl>
              <c:idx val="1"/>
              <c:delete val="1"/>
            </c:dLbl>
            <c:dLbl>
              <c:idx val="2"/>
              <c:layout>
                <c:manualLayout>
                  <c:x val="1.234567901234569E-2"/>
                  <c:y val="0"/>
                </c:manualLayout>
              </c:layout>
              <c:showVal val="1"/>
            </c:dLbl>
            <c:dLbl>
              <c:idx val="8"/>
              <c:delete val="1"/>
            </c:dLbl>
            <c:txPr>
              <a:bodyPr/>
              <a:lstStyle/>
              <a:p>
                <a:pPr>
                  <a:defRPr sz="1500"/>
                </a:pPr>
                <a:endParaRPr lang="ru-RU"/>
              </a:p>
            </c:txPr>
            <c:showVal val="1"/>
          </c:dLbls>
          <c:cat>
            <c:strRef>
              <c:f>Лист1!$A$2:$A$12</c:f>
              <c:strCache>
                <c:ptCount val="11"/>
                <c:pt idx="0">
                  <c:v>История</c:v>
                </c:pt>
                <c:pt idx="1">
                  <c:v>Математика</c:v>
                </c:pt>
                <c:pt idx="2">
                  <c:v>ОБЖ</c:v>
                </c:pt>
                <c:pt idx="3">
                  <c:v>Экология</c:v>
                </c:pt>
                <c:pt idx="4">
                  <c:v>Информатика</c:v>
                </c:pt>
                <c:pt idx="5">
                  <c:v>Химия</c:v>
                </c:pt>
                <c:pt idx="6">
                  <c:v>Технология</c:v>
                </c:pt>
                <c:pt idx="7">
                  <c:v>Право</c:v>
                </c:pt>
                <c:pt idx="8">
                  <c:v>Экономика</c:v>
                </c:pt>
                <c:pt idx="9">
                  <c:v>Астрономия</c:v>
                </c:pt>
                <c:pt idx="10">
                  <c:v>Искусство </c:v>
                </c:pt>
              </c:strCache>
            </c:strRef>
          </c:cat>
          <c:val>
            <c:numRef>
              <c:f>Лист1!$C$2:$C$12</c:f>
              <c:numCache>
                <c:formatCode>General</c:formatCode>
                <c:ptCount val="11"/>
                <c:pt idx="0">
                  <c:v>29</c:v>
                </c:pt>
                <c:pt idx="1">
                  <c:v>32</c:v>
                </c:pt>
                <c:pt idx="2">
                  <c:v>35</c:v>
                </c:pt>
                <c:pt idx="3">
                  <c:v>32</c:v>
                </c:pt>
                <c:pt idx="4">
                  <c:v>11</c:v>
                </c:pt>
                <c:pt idx="5">
                  <c:v>12</c:v>
                </c:pt>
                <c:pt idx="6">
                  <c:v>17</c:v>
                </c:pt>
                <c:pt idx="7">
                  <c:v>16</c:v>
                </c:pt>
                <c:pt idx="8">
                  <c:v>12</c:v>
                </c:pt>
                <c:pt idx="9">
                  <c:v>2</c:v>
                </c:pt>
                <c:pt idx="10">
                  <c:v>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2020-2021</c:v>
                </c:pt>
              </c:strCache>
            </c:strRef>
          </c:tx>
          <c:dLbls>
            <c:dLbl>
              <c:idx val="6"/>
              <c:layout>
                <c:manualLayout>
                  <c:x val="9.2592592592592778E-3"/>
                  <c:y val="5.612065321788976E-3"/>
                </c:manualLayout>
              </c:layout>
              <c:showVal val="1"/>
            </c:dLbl>
            <c:dLbl>
              <c:idx val="7"/>
              <c:layout>
                <c:manualLayout>
                  <c:x val="1.234567901234569E-2"/>
                  <c:y val="1.1224130643577924E-2"/>
                </c:manualLayout>
              </c:layout>
              <c:showVal val="1"/>
            </c:dLbl>
            <c:txPr>
              <a:bodyPr/>
              <a:lstStyle/>
              <a:p>
                <a:pPr>
                  <a:defRPr sz="1500"/>
                </a:pPr>
                <a:endParaRPr lang="ru-RU"/>
              </a:p>
            </c:txPr>
            <c:showVal val="1"/>
          </c:dLbls>
          <c:cat>
            <c:strRef>
              <c:f>Лист1!$A$2:$A$12</c:f>
              <c:strCache>
                <c:ptCount val="11"/>
                <c:pt idx="0">
                  <c:v>История</c:v>
                </c:pt>
                <c:pt idx="1">
                  <c:v>Математика</c:v>
                </c:pt>
                <c:pt idx="2">
                  <c:v>ОБЖ</c:v>
                </c:pt>
                <c:pt idx="3">
                  <c:v>Экология</c:v>
                </c:pt>
                <c:pt idx="4">
                  <c:v>Информатика</c:v>
                </c:pt>
                <c:pt idx="5">
                  <c:v>Химия</c:v>
                </c:pt>
                <c:pt idx="6">
                  <c:v>Технология</c:v>
                </c:pt>
                <c:pt idx="7">
                  <c:v>Право</c:v>
                </c:pt>
                <c:pt idx="8">
                  <c:v>Экономика</c:v>
                </c:pt>
                <c:pt idx="9">
                  <c:v>Астрономия</c:v>
                </c:pt>
                <c:pt idx="10">
                  <c:v>Искусство </c:v>
                </c:pt>
              </c:strCache>
            </c:strRef>
          </c:cat>
          <c:val>
            <c:numRef>
              <c:f>Лист1!$D$2:$D$12</c:f>
              <c:numCache>
                <c:formatCode>General</c:formatCode>
                <c:ptCount val="11"/>
                <c:pt idx="0">
                  <c:v>25</c:v>
                </c:pt>
                <c:pt idx="1">
                  <c:v>25</c:v>
                </c:pt>
                <c:pt idx="2">
                  <c:v>25</c:v>
                </c:pt>
                <c:pt idx="3">
                  <c:v>24</c:v>
                </c:pt>
                <c:pt idx="4">
                  <c:v>22</c:v>
                </c:pt>
                <c:pt idx="5">
                  <c:v>17</c:v>
                </c:pt>
                <c:pt idx="6">
                  <c:v>16</c:v>
                </c:pt>
                <c:pt idx="7">
                  <c:v>13</c:v>
                </c:pt>
                <c:pt idx="8">
                  <c:v>8</c:v>
                </c:pt>
              </c:numCache>
            </c:numRef>
          </c:val>
        </c:ser>
        <c:axId val="117605888"/>
        <c:axId val="117607424"/>
      </c:barChart>
      <c:catAx>
        <c:axId val="117605888"/>
        <c:scaling>
          <c:orientation val="minMax"/>
        </c:scaling>
        <c:axPos val="b"/>
        <c:tickLblPos val="nextTo"/>
        <c:crossAx val="117607424"/>
        <c:crosses val="autoZero"/>
        <c:auto val="1"/>
        <c:lblAlgn val="ctr"/>
        <c:lblOffset val="100"/>
      </c:catAx>
      <c:valAx>
        <c:axId val="117607424"/>
        <c:scaling>
          <c:orientation val="minMax"/>
        </c:scaling>
        <c:axPos val="l"/>
        <c:majorGridlines/>
        <c:numFmt formatCode="General" sourceLinked="1"/>
        <c:tickLblPos val="nextTo"/>
        <c:crossAx val="117605888"/>
        <c:crosses val="autoZero"/>
        <c:crossBetween val="between"/>
      </c:valAx>
    </c:plotArea>
    <c:legend>
      <c:legendPos val="b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 2018-2019</c:v>
                </c:pt>
              </c:strCache>
            </c:strRef>
          </c:tx>
          <c:dLbls>
            <c:dLbl>
              <c:idx val="0"/>
              <c:layout>
                <c:manualLayout>
                  <c:x val="9.2592592592592882E-3"/>
                  <c:y val="0"/>
                </c:manualLayout>
              </c:layout>
              <c:showVal val="1"/>
            </c:dLbl>
            <c:dLbl>
              <c:idx val="1"/>
              <c:delete val="1"/>
            </c:dLbl>
            <c:dLbl>
              <c:idx val="5"/>
              <c:delete val="1"/>
            </c:dLbl>
            <c:showVal val="1"/>
          </c:dLbls>
          <c:cat>
            <c:strRef>
              <c:f>Лист1!$A$2:$A$9</c:f>
              <c:strCache>
                <c:ptCount val="8"/>
                <c:pt idx="0">
                  <c:v>Обществознание</c:v>
                </c:pt>
                <c:pt idx="1">
                  <c:v>Литература</c:v>
                </c:pt>
                <c:pt idx="2">
                  <c:v>Технология</c:v>
                </c:pt>
                <c:pt idx="3">
                  <c:v>Английский язык</c:v>
                </c:pt>
                <c:pt idx="4">
                  <c:v>Немецкий язык</c:v>
                </c:pt>
                <c:pt idx="5">
                  <c:v>Физическая культура</c:v>
                </c:pt>
                <c:pt idx="6">
                  <c:v>Немецкий язык</c:v>
                </c:pt>
                <c:pt idx="7">
                  <c:v>Математика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4</c:v>
                </c:pt>
                <c:pt idx="1">
                  <c:v>5</c:v>
                </c:pt>
                <c:pt idx="2">
                  <c:v>8</c:v>
                </c:pt>
                <c:pt idx="3">
                  <c:v>3</c:v>
                </c:pt>
                <c:pt idx="4">
                  <c:v>5</c:v>
                </c:pt>
                <c:pt idx="5">
                  <c:v>4</c:v>
                </c:pt>
                <c:pt idx="6">
                  <c:v>3</c:v>
                </c:pt>
                <c:pt idx="7">
                  <c:v>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2019-2020</c:v>
                </c:pt>
              </c:strCache>
            </c:strRef>
          </c:tx>
          <c:dLbls>
            <c:dLbl>
              <c:idx val="0"/>
              <c:delete val="1"/>
            </c:dLbl>
            <c:dLbl>
              <c:idx val="3"/>
              <c:layout>
                <c:manualLayout>
                  <c:x val="7.7160493827160594E-3"/>
                  <c:y val="0"/>
                </c:manualLayout>
              </c:layout>
              <c:showVal val="1"/>
            </c:dLbl>
            <c:showVal val="1"/>
          </c:dLbls>
          <c:cat>
            <c:strRef>
              <c:f>Лист1!$A$2:$A$9</c:f>
              <c:strCache>
                <c:ptCount val="8"/>
                <c:pt idx="0">
                  <c:v>Обществознание</c:v>
                </c:pt>
                <c:pt idx="1">
                  <c:v>Литература</c:v>
                </c:pt>
                <c:pt idx="2">
                  <c:v>Технология</c:v>
                </c:pt>
                <c:pt idx="3">
                  <c:v>Английский язык</c:v>
                </c:pt>
                <c:pt idx="4">
                  <c:v>Немецкий язык</c:v>
                </c:pt>
                <c:pt idx="5">
                  <c:v>Физическая культура</c:v>
                </c:pt>
                <c:pt idx="6">
                  <c:v>Немецкий язык</c:v>
                </c:pt>
                <c:pt idx="7">
                  <c:v>Математика</c:v>
                </c:pt>
              </c:strCache>
            </c:strRef>
          </c:cat>
          <c:val>
            <c:numRef>
              <c:f>Лист1!$C$2:$C$9</c:f>
              <c:numCache>
                <c:formatCode>General</c:formatCode>
                <c:ptCount val="8"/>
                <c:pt idx="0">
                  <c:v>4</c:v>
                </c:pt>
                <c:pt idx="1">
                  <c:v>5</c:v>
                </c:pt>
                <c:pt idx="2">
                  <c:v>7</c:v>
                </c:pt>
                <c:pt idx="3">
                  <c:v>4</c:v>
                </c:pt>
                <c:pt idx="5">
                  <c:v>4</c:v>
                </c:pt>
                <c:pt idx="6">
                  <c:v>1</c:v>
                </c:pt>
                <c:pt idx="7">
                  <c:v>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2020-2021</c:v>
                </c:pt>
              </c:strCache>
            </c:strRef>
          </c:tx>
          <c:dLbls>
            <c:dLbl>
              <c:idx val="1"/>
              <c:delete val="1"/>
            </c:dLbl>
            <c:dLbl>
              <c:idx val="3"/>
              <c:delete val="1"/>
            </c:dLbl>
            <c:dLbl>
              <c:idx val="5"/>
              <c:delete val="1"/>
            </c:dLbl>
            <c:showVal val="1"/>
          </c:dLbls>
          <c:cat>
            <c:strRef>
              <c:f>Лист1!$A$2:$A$9</c:f>
              <c:strCache>
                <c:ptCount val="8"/>
                <c:pt idx="0">
                  <c:v>Обществознание</c:v>
                </c:pt>
                <c:pt idx="1">
                  <c:v>Литература</c:v>
                </c:pt>
                <c:pt idx="2">
                  <c:v>Технология</c:v>
                </c:pt>
                <c:pt idx="3">
                  <c:v>Английский язык</c:v>
                </c:pt>
                <c:pt idx="4">
                  <c:v>Немецкий язык</c:v>
                </c:pt>
                <c:pt idx="5">
                  <c:v>Физическая культура</c:v>
                </c:pt>
                <c:pt idx="6">
                  <c:v>Немецкий язык</c:v>
                </c:pt>
                <c:pt idx="7">
                  <c:v>Математика</c:v>
                </c:pt>
              </c:strCache>
            </c:strRef>
          </c:cat>
          <c:val>
            <c:numRef>
              <c:f>Лист1!$D$2:$D$9</c:f>
              <c:numCache>
                <c:formatCode>General</c:formatCode>
                <c:ptCount val="8"/>
                <c:pt idx="0">
                  <c:v>5</c:v>
                </c:pt>
                <c:pt idx="1">
                  <c:v>5</c:v>
                </c:pt>
                <c:pt idx="2">
                  <c:v>5</c:v>
                </c:pt>
                <c:pt idx="3">
                  <c:v>4</c:v>
                </c:pt>
                <c:pt idx="5">
                  <c:v>4</c:v>
                </c:pt>
                <c:pt idx="6">
                  <c:v>3</c:v>
                </c:pt>
                <c:pt idx="7">
                  <c:v>3</c:v>
                </c:pt>
              </c:numCache>
            </c:numRef>
          </c:val>
        </c:ser>
        <c:axId val="168766464"/>
        <c:axId val="168186624"/>
      </c:barChart>
      <c:catAx>
        <c:axId val="168766464"/>
        <c:scaling>
          <c:orientation val="minMax"/>
        </c:scaling>
        <c:axPos val="b"/>
        <c:tickLblPos val="nextTo"/>
        <c:crossAx val="168186624"/>
        <c:crosses val="autoZero"/>
        <c:auto val="1"/>
        <c:lblAlgn val="ctr"/>
        <c:lblOffset val="100"/>
      </c:catAx>
      <c:valAx>
        <c:axId val="168186624"/>
        <c:scaling>
          <c:orientation val="minMax"/>
        </c:scaling>
        <c:axPos val="l"/>
        <c:majorGridlines/>
        <c:numFmt formatCode="General" sourceLinked="1"/>
        <c:tickLblPos val="nextTo"/>
        <c:crossAx val="168766464"/>
        <c:crosses val="autoZero"/>
        <c:crossBetween val="between"/>
      </c:valAx>
    </c:plotArea>
    <c:legend>
      <c:legendPos val="b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 2018-2019</c:v>
                </c:pt>
              </c:strCache>
            </c:strRef>
          </c:tx>
          <c:dLbls>
            <c:dLbl>
              <c:idx val="0"/>
              <c:layout/>
              <c:showVal val="1"/>
            </c:dLbl>
            <c:delete val="1"/>
          </c:dLbls>
          <c:cat>
            <c:strRef>
              <c:f>Лист1!$A$2:$A$11</c:f>
              <c:strCache>
                <c:ptCount val="10"/>
                <c:pt idx="0">
                  <c:v>Русский язык</c:v>
                </c:pt>
                <c:pt idx="1">
                  <c:v>История</c:v>
                </c:pt>
                <c:pt idx="2">
                  <c:v>Экология</c:v>
                </c:pt>
                <c:pt idx="3">
                  <c:v>Право</c:v>
                </c:pt>
                <c:pt idx="4">
                  <c:v>География </c:v>
                </c:pt>
                <c:pt idx="5">
                  <c:v>Биология</c:v>
                </c:pt>
                <c:pt idx="6">
                  <c:v>Физика </c:v>
                </c:pt>
                <c:pt idx="7">
                  <c:v>Экономика </c:v>
                </c:pt>
                <c:pt idx="8">
                  <c:v>ОБЖ</c:v>
                </c:pt>
                <c:pt idx="9">
                  <c:v>Химия </c:v>
                </c:pt>
              </c:strCache>
            </c:strRef>
          </c:cat>
          <c:val>
            <c:numRef>
              <c:f>Лист1!$B$2:$B$11</c:f>
              <c:numCache>
                <c:formatCode>General</c:formatCode>
                <c:ptCount val="10"/>
                <c:pt idx="0">
                  <c:v>5</c:v>
                </c:pt>
                <c:pt idx="1">
                  <c:v>3</c:v>
                </c:pt>
                <c:pt idx="2">
                  <c:v>4</c:v>
                </c:pt>
                <c:pt idx="3">
                  <c:v>2</c:v>
                </c:pt>
                <c:pt idx="4">
                  <c:v>5</c:v>
                </c:pt>
                <c:pt idx="5">
                  <c:v>2</c:v>
                </c:pt>
                <c:pt idx="6">
                  <c:v>1</c:v>
                </c:pt>
                <c:pt idx="7">
                  <c:v>1</c:v>
                </c:pt>
                <c:pt idx="8">
                  <c:v>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2019-2020</c:v>
                </c:pt>
              </c:strCache>
            </c:strRef>
          </c:tx>
          <c:dLbls>
            <c:dLbl>
              <c:idx val="1"/>
              <c:layout>
                <c:manualLayout>
                  <c:x val="-1.3888888888888907E-2"/>
                  <c:y val="-2.806032660894488E-3"/>
                </c:manualLayout>
              </c:layout>
              <c:showVal val="1"/>
            </c:dLbl>
            <c:dLbl>
              <c:idx val="4"/>
              <c:layout>
                <c:manualLayout>
                  <c:x val="-7.7160493827161175E-3"/>
                  <c:y val="0"/>
                </c:manualLayout>
              </c:layout>
              <c:showVal val="1"/>
            </c:dLbl>
            <c:dLbl>
              <c:idx val="5"/>
              <c:layout>
                <c:manualLayout>
                  <c:x val="-3.0864197530864226E-3"/>
                  <c:y val="0"/>
                </c:manualLayout>
              </c:layout>
              <c:showVal val="1"/>
            </c:dLbl>
            <c:dLbl>
              <c:idx val="6"/>
              <c:layout>
                <c:manualLayout>
                  <c:x val="-1.5432098765432112E-2"/>
                  <c:y val="-1.1224130643577976E-2"/>
                </c:manualLayout>
              </c:layout>
              <c:showVal val="1"/>
            </c:dLbl>
            <c:showVal val="1"/>
          </c:dLbls>
          <c:cat>
            <c:strRef>
              <c:f>Лист1!$A$2:$A$11</c:f>
              <c:strCache>
                <c:ptCount val="10"/>
                <c:pt idx="0">
                  <c:v>Русский язык</c:v>
                </c:pt>
                <c:pt idx="1">
                  <c:v>История</c:v>
                </c:pt>
                <c:pt idx="2">
                  <c:v>Экология</c:v>
                </c:pt>
                <c:pt idx="3">
                  <c:v>Право</c:v>
                </c:pt>
                <c:pt idx="4">
                  <c:v>География </c:v>
                </c:pt>
                <c:pt idx="5">
                  <c:v>Биология</c:v>
                </c:pt>
                <c:pt idx="6">
                  <c:v>Физика </c:v>
                </c:pt>
                <c:pt idx="7">
                  <c:v>Экономика </c:v>
                </c:pt>
                <c:pt idx="8">
                  <c:v>ОБЖ</c:v>
                </c:pt>
                <c:pt idx="9">
                  <c:v>Химия </c:v>
                </c:pt>
              </c:strCache>
            </c:strRef>
          </c:cat>
          <c:val>
            <c:numRef>
              <c:f>Лист1!$C$2:$C$11</c:f>
              <c:numCache>
                <c:formatCode>General</c:formatCode>
                <c:ptCount val="10"/>
                <c:pt idx="0">
                  <c:v>1</c:v>
                </c:pt>
                <c:pt idx="1">
                  <c:v>3</c:v>
                </c:pt>
                <c:pt idx="2">
                  <c:v>2</c:v>
                </c:pt>
                <c:pt idx="3">
                  <c:v>2</c:v>
                </c:pt>
                <c:pt idx="4">
                  <c:v>5</c:v>
                </c:pt>
                <c:pt idx="5">
                  <c:v>2</c:v>
                </c:pt>
                <c:pt idx="6">
                  <c:v>1</c:v>
                </c:pt>
                <c:pt idx="7">
                  <c:v>2</c:v>
                </c:pt>
                <c:pt idx="8">
                  <c:v>2</c:v>
                </c:pt>
                <c:pt idx="9">
                  <c:v>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2020-2021</c:v>
                </c:pt>
              </c:strCache>
            </c:strRef>
          </c:tx>
          <c:dLbls>
            <c:showVal val="1"/>
          </c:dLbls>
          <c:cat>
            <c:strRef>
              <c:f>Лист1!$A$2:$A$11</c:f>
              <c:strCache>
                <c:ptCount val="10"/>
                <c:pt idx="0">
                  <c:v>Русский язык</c:v>
                </c:pt>
                <c:pt idx="1">
                  <c:v>История</c:v>
                </c:pt>
                <c:pt idx="2">
                  <c:v>Экология</c:v>
                </c:pt>
                <c:pt idx="3">
                  <c:v>Право</c:v>
                </c:pt>
                <c:pt idx="4">
                  <c:v>География </c:v>
                </c:pt>
                <c:pt idx="5">
                  <c:v>Биология</c:v>
                </c:pt>
                <c:pt idx="6">
                  <c:v>Физика </c:v>
                </c:pt>
                <c:pt idx="7">
                  <c:v>Экономика </c:v>
                </c:pt>
                <c:pt idx="8">
                  <c:v>ОБЖ</c:v>
                </c:pt>
                <c:pt idx="9">
                  <c:v>Химия </c:v>
                </c:pt>
              </c:strCache>
            </c:strRef>
          </c:cat>
          <c:val>
            <c:numRef>
              <c:f>Лист1!$D$2:$D$11</c:f>
              <c:numCache>
                <c:formatCode>General</c:formatCode>
                <c:ptCount val="10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</c:numCache>
            </c:numRef>
          </c:val>
        </c:ser>
        <c:axId val="168295424"/>
        <c:axId val="168661760"/>
      </c:barChart>
      <c:catAx>
        <c:axId val="168295424"/>
        <c:scaling>
          <c:orientation val="minMax"/>
        </c:scaling>
        <c:axPos val="b"/>
        <c:tickLblPos val="nextTo"/>
        <c:crossAx val="168661760"/>
        <c:crosses val="autoZero"/>
        <c:auto val="1"/>
        <c:lblAlgn val="ctr"/>
        <c:lblOffset val="100"/>
      </c:catAx>
      <c:valAx>
        <c:axId val="168661760"/>
        <c:scaling>
          <c:orientation val="minMax"/>
        </c:scaling>
        <c:axPos val="l"/>
        <c:majorGridlines/>
        <c:numFmt formatCode="General" sourceLinked="1"/>
        <c:tickLblPos val="nextTo"/>
        <c:crossAx val="168295424"/>
        <c:crosses val="autoZero"/>
        <c:crossBetween val="between"/>
      </c:valAx>
    </c:plotArea>
    <c:legend>
      <c:legendPos val="b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 2018-2019</c:v>
                </c:pt>
              </c:strCache>
            </c:strRef>
          </c:tx>
          <c:dLbls>
            <c:showVal val="1"/>
          </c:dLbls>
          <c:cat>
            <c:strRef>
              <c:f>Лист1!$A$2:$A$8</c:f>
              <c:strCache>
                <c:ptCount val="7"/>
                <c:pt idx="0">
                  <c:v>Обществознание</c:v>
                </c:pt>
                <c:pt idx="1">
                  <c:v>Физическая культура</c:v>
                </c:pt>
                <c:pt idx="2">
                  <c:v>Литература</c:v>
                </c:pt>
                <c:pt idx="3">
                  <c:v>ОБЖ</c:v>
                </c:pt>
                <c:pt idx="4">
                  <c:v>Технология</c:v>
                </c:pt>
                <c:pt idx="5">
                  <c:v>Биология</c:v>
                </c:pt>
                <c:pt idx="6">
                  <c:v>Русский язык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22</c:v>
                </c:pt>
                <c:pt idx="1">
                  <c:v>8</c:v>
                </c:pt>
                <c:pt idx="2">
                  <c:v>8</c:v>
                </c:pt>
                <c:pt idx="3">
                  <c:v>6</c:v>
                </c:pt>
                <c:pt idx="4">
                  <c:v>7</c:v>
                </c:pt>
                <c:pt idx="5">
                  <c:v>7</c:v>
                </c:pt>
                <c:pt idx="6">
                  <c:v>12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2019-2020</c:v>
                </c:pt>
              </c:strCache>
            </c:strRef>
          </c:tx>
          <c:dLbls>
            <c:showVal val="1"/>
          </c:dLbls>
          <c:cat>
            <c:strRef>
              <c:f>Лист1!$A$2:$A$8</c:f>
              <c:strCache>
                <c:ptCount val="7"/>
                <c:pt idx="0">
                  <c:v>Обществознание</c:v>
                </c:pt>
                <c:pt idx="1">
                  <c:v>Физическая культура</c:v>
                </c:pt>
                <c:pt idx="2">
                  <c:v>Литература</c:v>
                </c:pt>
                <c:pt idx="3">
                  <c:v>ОБЖ</c:v>
                </c:pt>
                <c:pt idx="4">
                  <c:v>Технология</c:v>
                </c:pt>
                <c:pt idx="5">
                  <c:v>Биология</c:v>
                </c:pt>
                <c:pt idx="6">
                  <c:v>Русский язык</c:v>
                </c:pt>
              </c:strCache>
            </c:strRef>
          </c:cat>
          <c:val>
            <c:numRef>
              <c:f>Лист1!$C$2:$C$8</c:f>
              <c:numCache>
                <c:formatCode>General</c:formatCode>
                <c:ptCount val="7"/>
                <c:pt idx="0">
                  <c:v>24</c:v>
                </c:pt>
                <c:pt idx="1">
                  <c:v>9</c:v>
                </c:pt>
                <c:pt idx="2">
                  <c:v>8</c:v>
                </c:pt>
                <c:pt idx="3">
                  <c:v>5</c:v>
                </c:pt>
                <c:pt idx="4">
                  <c:v>10</c:v>
                </c:pt>
                <c:pt idx="5">
                  <c:v>1</c:v>
                </c:pt>
                <c:pt idx="6">
                  <c:v>3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2020-2021</c:v>
                </c:pt>
              </c:strCache>
            </c:strRef>
          </c:tx>
          <c:dLbls>
            <c:showVal val="1"/>
          </c:dLbls>
          <c:cat>
            <c:strRef>
              <c:f>Лист1!$A$2:$A$8</c:f>
              <c:strCache>
                <c:ptCount val="7"/>
                <c:pt idx="0">
                  <c:v>Обществознание</c:v>
                </c:pt>
                <c:pt idx="1">
                  <c:v>Физическая культура</c:v>
                </c:pt>
                <c:pt idx="2">
                  <c:v>Литература</c:v>
                </c:pt>
                <c:pt idx="3">
                  <c:v>ОБЖ</c:v>
                </c:pt>
                <c:pt idx="4">
                  <c:v>Технология</c:v>
                </c:pt>
                <c:pt idx="5">
                  <c:v>Биология</c:v>
                </c:pt>
                <c:pt idx="6">
                  <c:v>Русский язык</c:v>
                </c:pt>
              </c:strCache>
            </c:strRef>
          </c:cat>
          <c:val>
            <c:numRef>
              <c:f>Лист1!$D$2:$D$8</c:f>
              <c:numCache>
                <c:formatCode>General</c:formatCode>
                <c:ptCount val="7"/>
                <c:pt idx="0">
                  <c:v>29</c:v>
                </c:pt>
                <c:pt idx="1">
                  <c:v>25</c:v>
                </c:pt>
                <c:pt idx="2">
                  <c:v>11</c:v>
                </c:pt>
                <c:pt idx="3">
                  <c:v>10</c:v>
                </c:pt>
                <c:pt idx="4">
                  <c:v>6</c:v>
                </c:pt>
                <c:pt idx="5">
                  <c:v>6</c:v>
                </c:pt>
                <c:pt idx="6">
                  <c:v>3</c:v>
                </c:pt>
              </c:numCache>
            </c:numRef>
          </c:val>
        </c:ser>
        <c:axId val="168774656"/>
        <c:axId val="168796928"/>
      </c:barChart>
      <c:catAx>
        <c:axId val="168774656"/>
        <c:scaling>
          <c:orientation val="minMax"/>
        </c:scaling>
        <c:axPos val="b"/>
        <c:tickLblPos val="nextTo"/>
        <c:crossAx val="168796928"/>
        <c:crosses val="autoZero"/>
        <c:auto val="1"/>
        <c:lblAlgn val="ctr"/>
        <c:lblOffset val="100"/>
      </c:catAx>
      <c:valAx>
        <c:axId val="168796928"/>
        <c:scaling>
          <c:orientation val="minMax"/>
        </c:scaling>
        <c:axPos val="l"/>
        <c:majorGridlines/>
        <c:numFmt formatCode="General" sourceLinked="1"/>
        <c:tickLblPos val="nextTo"/>
        <c:crossAx val="168774656"/>
        <c:crosses val="autoZero"/>
        <c:crossBetween val="between"/>
      </c:valAx>
    </c:plotArea>
    <c:legend>
      <c:legendPos val="b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 2018-2019</c:v>
                </c:pt>
              </c:strCache>
            </c:strRef>
          </c:tx>
          <c:dLbls>
            <c:showVal val="1"/>
          </c:dLbls>
          <c:cat>
            <c:strRef>
              <c:f>Лист1!$A$2:$A$9</c:f>
              <c:strCache>
                <c:ptCount val="8"/>
                <c:pt idx="0">
                  <c:v>Немецкий язык</c:v>
                </c:pt>
                <c:pt idx="1">
                  <c:v>Английский язык</c:v>
                </c:pt>
                <c:pt idx="2">
                  <c:v>География  </c:v>
                </c:pt>
                <c:pt idx="3">
                  <c:v>История </c:v>
                </c:pt>
                <c:pt idx="4">
                  <c:v>Экология</c:v>
                </c:pt>
                <c:pt idx="5">
                  <c:v>Право </c:v>
                </c:pt>
                <c:pt idx="6">
                  <c:v>Математика </c:v>
                </c:pt>
                <c:pt idx="7">
                  <c:v>Экономика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9</c:v>
                </c:pt>
                <c:pt idx="1">
                  <c:v>3</c:v>
                </c:pt>
                <c:pt idx="2">
                  <c:v>8</c:v>
                </c:pt>
                <c:pt idx="3">
                  <c:v>6</c:v>
                </c:pt>
                <c:pt idx="4">
                  <c:v>8</c:v>
                </c:pt>
                <c:pt idx="5">
                  <c:v>5</c:v>
                </c:pt>
                <c:pt idx="6">
                  <c:v>11</c:v>
                </c:pt>
                <c:pt idx="7">
                  <c:v>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2019-2020</c:v>
                </c:pt>
              </c:strCache>
            </c:strRef>
          </c:tx>
          <c:dLbls>
            <c:showVal val="1"/>
          </c:dLbls>
          <c:cat>
            <c:strRef>
              <c:f>Лист1!$A$2:$A$9</c:f>
              <c:strCache>
                <c:ptCount val="8"/>
                <c:pt idx="0">
                  <c:v>Немецкий язык</c:v>
                </c:pt>
                <c:pt idx="1">
                  <c:v>Английский язык</c:v>
                </c:pt>
                <c:pt idx="2">
                  <c:v>География  </c:v>
                </c:pt>
                <c:pt idx="3">
                  <c:v>История </c:v>
                </c:pt>
                <c:pt idx="4">
                  <c:v>Экология</c:v>
                </c:pt>
                <c:pt idx="5">
                  <c:v>Право </c:v>
                </c:pt>
                <c:pt idx="6">
                  <c:v>Математика </c:v>
                </c:pt>
                <c:pt idx="7">
                  <c:v>Экономика</c:v>
                </c:pt>
              </c:strCache>
            </c:strRef>
          </c:cat>
          <c:val>
            <c:numRef>
              <c:f>Лист1!$C$2:$C$9</c:f>
              <c:numCache>
                <c:formatCode>General</c:formatCode>
                <c:ptCount val="8"/>
                <c:pt idx="0">
                  <c:v>2</c:v>
                </c:pt>
                <c:pt idx="1">
                  <c:v>3</c:v>
                </c:pt>
                <c:pt idx="2">
                  <c:v>12</c:v>
                </c:pt>
                <c:pt idx="4">
                  <c:v>2</c:v>
                </c:pt>
                <c:pt idx="5">
                  <c:v>1</c:v>
                </c:pt>
                <c:pt idx="7">
                  <c:v>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2020-2021</c:v>
                </c:pt>
              </c:strCache>
            </c:strRef>
          </c:tx>
          <c:dLbls>
            <c:showVal val="1"/>
          </c:dLbls>
          <c:cat>
            <c:strRef>
              <c:f>Лист1!$A$2:$A$9</c:f>
              <c:strCache>
                <c:ptCount val="8"/>
                <c:pt idx="0">
                  <c:v>Немецкий язык</c:v>
                </c:pt>
                <c:pt idx="1">
                  <c:v>Английский язык</c:v>
                </c:pt>
                <c:pt idx="2">
                  <c:v>География  </c:v>
                </c:pt>
                <c:pt idx="3">
                  <c:v>История </c:v>
                </c:pt>
                <c:pt idx="4">
                  <c:v>Экология</c:v>
                </c:pt>
                <c:pt idx="5">
                  <c:v>Право </c:v>
                </c:pt>
                <c:pt idx="6">
                  <c:v>Математика </c:v>
                </c:pt>
                <c:pt idx="7">
                  <c:v>Экономика</c:v>
                </c:pt>
              </c:strCache>
            </c:strRef>
          </c:cat>
          <c:val>
            <c:numRef>
              <c:f>Лист1!$D$2:$D$9</c:f>
              <c:numCache>
                <c:formatCode>General</c:formatCode>
                <c:ptCount val="8"/>
                <c:pt idx="1">
                  <c:v>1</c:v>
                </c:pt>
              </c:numCache>
            </c:numRef>
          </c:val>
        </c:ser>
        <c:axId val="168856576"/>
        <c:axId val="168862464"/>
      </c:barChart>
      <c:catAx>
        <c:axId val="168856576"/>
        <c:scaling>
          <c:orientation val="minMax"/>
        </c:scaling>
        <c:axPos val="b"/>
        <c:tickLblPos val="nextTo"/>
        <c:crossAx val="168862464"/>
        <c:crosses val="autoZero"/>
        <c:auto val="1"/>
        <c:lblAlgn val="ctr"/>
        <c:lblOffset val="100"/>
      </c:catAx>
      <c:valAx>
        <c:axId val="168862464"/>
        <c:scaling>
          <c:orientation val="minMax"/>
        </c:scaling>
        <c:axPos val="l"/>
        <c:majorGridlines/>
        <c:numFmt formatCode="General" sourceLinked="1"/>
        <c:tickLblPos val="nextTo"/>
        <c:crossAx val="168856576"/>
        <c:crosses val="autoZero"/>
        <c:crossBetween val="between"/>
      </c:valAx>
    </c:plotArea>
    <c:legend>
      <c:legendPos val="b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 sz="3200"/>
            </a:pPr>
            <a:r>
              <a:rPr lang="ru-RU" sz="3200" b="1" i="0" u="none" strike="noStrike" baseline="0" dirty="0"/>
              <a:t>Рейтинг  результативности участия в олимпиадах по школам</a:t>
            </a:r>
            <a:endParaRPr lang="ru-RU" sz="3200" dirty="0"/>
          </a:p>
        </c:rich>
      </c:tx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 2018-2019</c:v>
                </c:pt>
              </c:strCache>
            </c:strRef>
          </c:tx>
          <c:spPr>
            <a:solidFill>
              <a:srgbClr val="00B0F0"/>
            </a:solidFill>
          </c:spPr>
          <c:dLbls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Val val="1"/>
          </c:dLbls>
          <c:cat>
            <c:strRef>
              <c:f>Лист1!$A$2:$A$6</c:f>
              <c:strCache>
                <c:ptCount val="5"/>
                <c:pt idx="0">
                  <c:v>МАОУ «Кичменгско-Городецкая средняя школа»</c:v>
                </c:pt>
                <c:pt idx="1">
                  <c:v>МАОУ «Первомайская средняя школа»</c:v>
                </c:pt>
                <c:pt idx="2">
                  <c:v>МАОУ «Косковская средняя школа»</c:v>
                </c:pt>
                <c:pt idx="3">
                  <c:v>МБОУ «Нижнеенангская средняя школа»</c:v>
                </c:pt>
                <c:pt idx="4">
                  <c:v>МБОУ «Югская основная школа»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90</c:v>
                </c:pt>
                <c:pt idx="1">
                  <c:v>23</c:v>
                </c:pt>
                <c:pt idx="2">
                  <c:v>12</c:v>
                </c:pt>
                <c:pt idx="3">
                  <c:v>7</c:v>
                </c:pt>
                <c:pt idx="4">
                  <c:v>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2019-2020</c:v>
                </c:pt>
              </c:strCache>
            </c:strRef>
          </c:tx>
          <c:dLbls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Val val="1"/>
          </c:dLbls>
          <c:cat>
            <c:strRef>
              <c:f>Лист1!$A$2:$A$6</c:f>
              <c:strCache>
                <c:ptCount val="5"/>
                <c:pt idx="0">
                  <c:v>МАОУ «Кичменгско-Городецкая средняя школа»</c:v>
                </c:pt>
                <c:pt idx="1">
                  <c:v>МАОУ «Первомайская средняя школа»</c:v>
                </c:pt>
                <c:pt idx="2">
                  <c:v>МАОУ «Косковская средняя школа»</c:v>
                </c:pt>
                <c:pt idx="3">
                  <c:v>МБОУ «Нижнеенангская средняя школа»</c:v>
                </c:pt>
                <c:pt idx="4">
                  <c:v>МБОУ «Югская основная школа»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81</c:v>
                </c:pt>
                <c:pt idx="1">
                  <c:v>24</c:v>
                </c:pt>
                <c:pt idx="2">
                  <c:v>17</c:v>
                </c:pt>
                <c:pt idx="3">
                  <c:v>16</c:v>
                </c:pt>
                <c:pt idx="4">
                  <c:v>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2020-2021</c:v>
                </c:pt>
              </c:strCache>
            </c:strRef>
          </c:tx>
          <c:dLbls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dLblPos val="inEnd"/>
            <c:showVal val="1"/>
          </c:dLbls>
          <c:cat>
            <c:strRef>
              <c:f>Лист1!$A$2:$A$6</c:f>
              <c:strCache>
                <c:ptCount val="5"/>
                <c:pt idx="0">
                  <c:v>МАОУ «Кичменгско-Городецкая средняя школа»</c:v>
                </c:pt>
                <c:pt idx="1">
                  <c:v>МАОУ «Первомайская средняя школа»</c:v>
                </c:pt>
                <c:pt idx="2">
                  <c:v>МАОУ «Косковская средняя школа»</c:v>
                </c:pt>
                <c:pt idx="3">
                  <c:v>МБОУ «Нижнеенангская средняя школа»</c:v>
                </c:pt>
                <c:pt idx="4">
                  <c:v>МБОУ «Югская основная школа»</c:v>
                </c:pt>
              </c:strCache>
            </c:strRef>
          </c:cat>
          <c:val>
            <c:numRef>
              <c:f>Лист1!$D$2:$D$6</c:f>
              <c:numCache>
                <c:formatCode>General</c:formatCode>
                <c:ptCount val="5"/>
                <c:pt idx="0">
                  <c:v>69</c:v>
                </c:pt>
                <c:pt idx="1">
                  <c:v>32</c:v>
                </c:pt>
                <c:pt idx="2">
                  <c:v>22</c:v>
                </c:pt>
                <c:pt idx="3">
                  <c:v>10</c:v>
                </c:pt>
                <c:pt idx="4">
                  <c:v>4</c:v>
                </c:pt>
              </c:numCache>
            </c:numRef>
          </c:val>
        </c:ser>
        <c:gapWidth val="75"/>
        <c:overlap val="40"/>
        <c:axId val="168896384"/>
        <c:axId val="168897920"/>
      </c:barChart>
      <c:catAx>
        <c:axId val="168896384"/>
        <c:scaling>
          <c:orientation val="minMax"/>
        </c:scaling>
        <c:axPos val="b"/>
        <c:majorTickMark val="none"/>
        <c:tickLblPos val="nextTo"/>
        <c:crossAx val="168897920"/>
        <c:crosses val="autoZero"/>
        <c:auto val="1"/>
        <c:lblAlgn val="ctr"/>
        <c:lblOffset val="100"/>
      </c:catAx>
      <c:valAx>
        <c:axId val="168897920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crossAx val="168896384"/>
        <c:crosses val="autoZero"/>
        <c:crossBetween val="between"/>
      </c:valAx>
    </c:plotArea>
    <c:legend>
      <c:legendPos val="r"/>
      <c:layout/>
    </c:legend>
    <c:plotVisOnly val="1"/>
  </c:chart>
  <c:externalData r:id="rId1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0.8125</cdr:x>
      <cdr:y>0.23044</cdr:y>
    </cdr:from>
    <cdr:to>
      <cdr:x>0.84722</cdr:x>
      <cdr:y>0.29358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6686568" y="1042982"/>
          <a:ext cx="285752" cy="28575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r>
            <a:rPr lang="ru-RU" sz="1800" dirty="0" smtClean="0"/>
            <a:t>3</a:t>
          </a:r>
          <a:endParaRPr lang="ru-RU" sz="1800" dirty="0"/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23509-A8A8-4349-AF76-F28B5A33BAFD}" type="datetimeFigureOut">
              <a:rPr lang="ru-RU" smtClean="0"/>
              <a:pPr/>
              <a:t>29.01.2021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003B2D-85F9-453A-A130-237A8EC728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23509-A8A8-4349-AF76-F28B5A33BAFD}" type="datetimeFigureOut">
              <a:rPr lang="ru-RU" smtClean="0"/>
              <a:pPr/>
              <a:t>29.01.2021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003B2D-85F9-453A-A130-237A8EC728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23509-A8A8-4349-AF76-F28B5A33BAFD}" type="datetimeFigureOut">
              <a:rPr lang="ru-RU" smtClean="0"/>
              <a:pPr/>
              <a:t>29.01.2021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003B2D-85F9-453A-A130-237A8EC728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23509-A8A8-4349-AF76-F28B5A33BAFD}" type="datetimeFigureOut">
              <a:rPr lang="ru-RU" smtClean="0"/>
              <a:pPr/>
              <a:t>29.01.2021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003B2D-85F9-453A-A130-237A8EC728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23509-A8A8-4349-AF76-F28B5A33BAFD}" type="datetimeFigureOut">
              <a:rPr lang="ru-RU" smtClean="0"/>
              <a:pPr/>
              <a:t>29.01.2021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003B2D-85F9-453A-A130-237A8EC728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23509-A8A8-4349-AF76-F28B5A33BAFD}" type="datetimeFigureOut">
              <a:rPr lang="ru-RU" smtClean="0"/>
              <a:pPr/>
              <a:t>29.01.2021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003B2D-85F9-453A-A130-237A8EC728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23509-A8A8-4349-AF76-F28B5A33BAFD}" type="datetimeFigureOut">
              <a:rPr lang="ru-RU" smtClean="0"/>
              <a:pPr/>
              <a:t>29.01.2021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003B2D-85F9-453A-A130-237A8EC728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23509-A8A8-4349-AF76-F28B5A33BAFD}" type="datetimeFigureOut">
              <a:rPr lang="ru-RU" smtClean="0"/>
              <a:pPr/>
              <a:t>29.01.2021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003B2D-85F9-453A-A130-237A8EC728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23509-A8A8-4349-AF76-F28B5A33BAFD}" type="datetimeFigureOut">
              <a:rPr lang="ru-RU" smtClean="0"/>
              <a:pPr/>
              <a:t>29.01.2021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003B2D-85F9-453A-A130-237A8EC728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23509-A8A8-4349-AF76-F28B5A33BAFD}" type="datetimeFigureOut">
              <a:rPr lang="ru-RU" smtClean="0"/>
              <a:pPr/>
              <a:t>29.01.2021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003B2D-85F9-453A-A130-237A8EC728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23509-A8A8-4349-AF76-F28B5A33BAFD}" type="datetimeFigureOut">
              <a:rPr lang="ru-RU" smtClean="0"/>
              <a:pPr/>
              <a:t>29.01.2021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003B2D-85F9-453A-A130-237A8EC728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E23509-A8A8-4349-AF76-F28B5A33BAFD}" type="datetimeFigureOut">
              <a:rPr lang="ru-RU" smtClean="0"/>
              <a:pPr/>
              <a:t>29.01.2021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003B2D-85F9-453A-A130-237A8EC7285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Итоги  проведения олимпиадных испытаний на муниципальном уровне</a:t>
            </a:r>
          </a:p>
        </p:txBody>
      </p:sp>
      <p:pic>
        <p:nvPicPr>
          <p:cNvPr id="3" name="Picture 2" descr="D:\Desktop\olymp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36873" y="0"/>
            <a:ext cx="6307127" cy="15021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/>
              <a:t>Рейтинг по количеству победителей по </a:t>
            </a:r>
            <a:r>
              <a:rPr lang="ru-RU" sz="3200" b="1" dirty="0" smtClean="0"/>
              <a:t>предметам (продолжение)</a:t>
            </a:r>
            <a:endParaRPr lang="ru-RU" sz="32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714612" y="2285992"/>
            <a:ext cx="1428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4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/>
              <a:t>Рейтинг по количеству призеров</a:t>
            </a:r>
            <a:endParaRPr lang="ru-RU" sz="32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/>
              <a:t>Рейтинг по количеству </a:t>
            </a:r>
            <a:r>
              <a:rPr lang="ru-RU" sz="3200" b="1" dirty="0" smtClean="0"/>
              <a:t>призеров (продолжение)</a:t>
            </a:r>
            <a:endParaRPr lang="ru-RU" sz="32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/>
        </p:nvGraphicFramePr>
        <p:xfrm>
          <a:off x="214282" y="285728"/>
          <a:ext cx="8572560" cy="60722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b="1" dirty="0" smtClean="0"/>
              <a:t>Рекордсмены по результативности </a:t>
            </a:r>
            <a:br>
              <a:rPr lang="ru-RU" sz="2800" b="1" dirty="0" smtClean="0"/>
            </a:br>
            <a:r>
              <a:rPr lang="ru-RU" sz="2800" b="1" dirty="0" smtClean="0"/>
              <a:t>(победители и призеры) в муниципальном этапе</a:t>
            </a:r>
            <a:br>
              <a:rPr lang="ru-RU" sz="2800" b="1" dirty="0" smtClean="0"/>
            </a:br>
            <a:r>
              <a:rPr lang="ru-RU" sz="2800" b="1" dirty="0" smtClean="0"/>
              <a:t>в 2020-2021 году 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571612"/>
            <a:ext cx="8643998" cy="4929222"/>
          </a:xfrm>
        </p:spPr>
        <p:txBody>
          <a:bodyPr numCol="2" spcCol="108000">
            <a:noAutofit/>
          </a:bodyPr>
          <a:lstStyle/>
          <a:p>
            <a:pPr marL="180975" indent="-180975">
              <a:tabLst>
                <a:tab pos="266700" algn="l"/>
              </a:tabLst>
            </a:pPr>
            <a:r>
              <a:rPr lang="ru-RU" sz="1600" b="1" i="1" dirty="0" err="1" smtClean="0"/>
              <a:t>Костылева</a:t>
            </a:r>
            <a:r>
              <a:rPr lang="ru-RU" sz="1600" b="1" i="1" dirty="0" smtClean="0"/>
              <a:t> Полина (ПСШ) 11 – 5 раз </a:t>
            </a:r>
          </a:p>
          <a:p>
            <a:pPr lvl="1"/>
            <a:r>
              <a:rPr lang="ru-RU" sz="1600" dirty="0" smtClean="0"/>
              <a:t>Немецкий язык 1м</a:t>
            </a:r>
          </a:p>
          <a:p>
            <a:pPr lvl="1"/>
            <a:r>
              <a:rPr lang="ru-RU" sz="1600" dirty="0" smtClean="0"/>
              <a:t>обществознание 1м </a:t>
            </a:r>
          </a:p>
          <a:p>
            <a:pPr lvl="1"/>
            <a:r>
              <a:rPr lang="ru-RU" sz="1600" dirty="0" smtClean="0"/>
              <a:t>Право 1 м</a:t>
            </a:r>
          </a:p>
          <a:p>
            <a:pPr lvl="1"/>
            <a:r>
              <a:rPr lang="ru-RU" sz="1600" dirty="0" smtClean="0"/>
              <a:t>Физическая культура 1м</a:t>
            </a:r>
          </a:p>
          <a:p>
            <a:pPr lvl="1"/>
            <a:r>
              <a:rPr lang="ru-RU" sz="1600" dirty="0" smtClean="0"/>
              <a:t>ОБЖ </a:t>
            </a:r>
          </a:p>
          <a:p>
            <a:pPr marL="180975" indent="-180975"/>
            <a:r>
              <a:rPr lang="ru-RU" sz="1600" b="1" i="1" dirty="0" smtClean="0"/>
              <a:t>Дежнев Георгий  (</a:t>
            </a:r>
            <a:r>
              <a:rPr lang="ru-RU" sz="1600" b="1" i="1" dirty="0" err="1" smtClean="0"/>
              <a:t>Косковская</a:t>
            </a:r>
            <a:r>
              <a:rPr lang="ru-RU" sz="1600" b="1" i="1" dirty="0" smtClean="0"/>
              <a:t> СШ) 10 – 5 раз </a:t>
            </a:r>
          </a:p>
          <a:p>
            <a:pPr lvl="1"/>
            <a:r>
              <a:rPr lang="ru-RU" sz="1600" dirty="0" smtClean="0"/>
              <a:t>география 1 м</a:t>
            </a:r>
          </a:p>
          <a:p>
            <a:pPr lvl="1"/>
            <a:r>
              <a:rPr lang="ru-RU" sz="1600" dirty="0" smtClean="0"/>
              <a:t>русский язык 2м</a:t>
            </a:r>
          </a:p>
          <a:p>
            <a:pPr lvl="1"/>
            <a:r>
              <a:rPr lang="ru-RU" sz="1600" dirty="0" smtClean="0"/>
              <a:t>история 1м</a:t>
            </a:r>
          </a:p>
          <a:p>
            <a:pPr lvl="1"/>
            <a:r>
              <a:rPr lang="ru-RU" sz="1600" dirty="0" smtClean="0"/>
              <a:t>обществознание 1м</a:t>
            </a:r>
          </a:p>
          <a:p>
            <a:pPr lvl="1"/>
            <a:r>
              <a:rPr lang="ru-RU" sz="1600" dirty="0" smtClean="0"/>
              <a:t>ОБЖ</a:t>
            </a:r>
          </a:p>
          <a:p>
            <a:pPr marL="180975" indent="-180975"/>
            <a:r>
              <a:rPr lang="ru-RU" sz="1600" b="1" i="1" dirty="0" smtClean="0"/>
              <a:t>Некипелова Полина (КГСШ) 9  – 5 раз  </a:t>
            </a:r>
          </a:p>
          <a:p>
            <a:pPr lvl="1"/>
            <a:r>
              <a:rPr lang="ru-RU" sz="1600" dirty="0" smtClean="0"/>
              <a:t>литература 1 м</a:t>
            </a:r>
          </a:p>
          <a:p>
            <a:pPr lvl="1"/>
            <a:r>
              <a:rPr lang="ru-RU" sz="1600" dirty="0" smtClean="0"/>
              <a:t>математика 1 м</a:t>
            </a:r>
          </a:p>
          <a:p>
            <a:pPr lvl="1"/>
            <a:r>
              <a:rPr lang="ru-RU" sz="1600" dirty="0" smtClean="0"/>
              <a:t>английский язык 1м</a:t>
            </a:r>
          </a:p>
          <a:p>
            <a:pPr lvl="1"/>
            <a:r>
              <a:rPr lang="ru-RU" sz="1600" dirty="0" smtClean="0"/>
              <a:t> русский язык 2м</a:t>
            </a:r>
            <a:endParaRPr lang="ru-RU" sz="1600" dirty="0" smtClean="0">
              <a:solidFill>
                <a:srgbClr val="FF0000"/>
              </a:solidFill>
            </a:endParaRPr>
          </a:p>
          <a:p>
            <a:pPr lvl="1"/>
            <a:r>
              <a:rPr lang="ru-RU" sz="1600" dirty="0" smtClean="0"/>
              <a:t>обществознание </a:t>
            </a:r>
          </a:p>
          <a:p>
            <a:endParaRPr lang="ru-RU" sz="1600" b="1" i="1" dirty="0" smtClean="0"/>
          </a:p>
          <a:p>
            <a:pPr marL="180975" indent="-180975"/>
            <a:r>
              <a:rPr lang="ru-RU" sz="1600" b="1" i="1" dirty="0" err="1" smtClean="0"/>
              <a:t>Бурнякова</a:t>
            </a:r>
            <a:r>
              <a:rPr lang="ru-RU" sz="1600" b="1" i="1" dirty="0" smtClean="0"/>
              <a:t> Анна (КГСШ) 10– 4 раза </a:t>
            </a:r>
          </a:p>
          <a:p>
            <a:pPr lvl="1"/>
            <a:r>
              <a:rPr lang="ru-RU" sz="1600" dirty="0" smtClean="0"/>
              <a:t>литература 1 м</a:t>
            </a:r>
          </a:p>
          <a:p>
            <a:pPr lvl="1"/>
            <a:r>
              <a:rPr lang="ru-RU" sz="1600" dirty="0" smtClean="0"/>
              <a:t>английский язык 2м</a:t>
            </a:r>
          </a:p>
          <a:p>
            <a:pPr lvl="1"/>
            <a:r>
              <a:rPr lang="ru-RU" sz="1600" dirty="0" smtClean="0"/>
              <a:t>обществознание 2м</a:t>
            </a:r>
          </a:p>
          <a:p>
            <a:pPr lvl="1"/>
            <a:r>
              <a:rPr lang="ru-RU" sz="1600" dirty="0" smtClean="0"/>
              <a:t>экология 1м</a:t>
            </a:r>
          </a:p>
          <a:p>
            <a:pPr marL="180975" indent="-180975"/>
            <a:r>
              <a:rPr lang="ru-RU" sz="1600" b="1" i="1" dirty="0" err="1" smtClean="0"/>
              <a:t>Левинский</a:t>
            </a:r>
            <a:r>
              <a:rPr lang="ru-RU" sz="1600" b="1" i="1" dirty="0" smtClean="0"/>
              <a:t> Максим (КГСШ) 11 – 2 раза</a:t>
            </a:r>
          </a:p>
          <a:p>
            <a:pPr lvl="1"/>
            <a:r>
              <a:rPr lang="ru-RU" sz="1600" dirty="0" smtClean="0"/>
              <a:t>экология 1м</a:t>
            </a:r>
          </a:p>
          <a:p>
            <a:pPr lvl="1"/>
            <a:r>
              <a:rPr lang="ru-RU" sz="1600" dirty="0" smtClean="0"/>
              <a:t>биология 2м</a:t>
            </a:r>
          </a:p>
          <a:p>
            <a:pPr marL="180975" indent="-180975"/>
            <a:endParaRPr lang="ru-RU" sz="1600" b="1" i="1" dirty="0" smtClean="0"/>
          </a:p>
          <a:p>
            <a:pPr marL="180975" indent="-180975"/>
            <a:r>
              <a:rPr lang="ru-RU" sz="1600" b="1" i="1" dirty="0" smtClean="0"/>
              <a:t>Киркина Полина (КГШ)10 –2 раза </a:t>
            </a:r>
          </a:p>
          <a:p>
            <a:pPr lvl="1"/>
            <a:r>
              <a:rPr lang="ru-RU" sz="1600" dirty="0" smtClean="0"/>
              <a:t>литература 2м</a:t>
            </a:r>
          </a:p>
          <a:p>
            <a:pPr lvl="1"/>
            <a:r>
              <a:rPr lang="ru-RU" sz="1600" dirty="0" smtClean="0"/>
              <a:t>русский язык 1м</a:t>
            </a:r>
          </a:p>
          <a:p>
            <a:pPr>
              <a:buNone/>
            </a:pPr>
            <a:r>
              <a:rPr lang="ru-RU" sz="1600" dirty="0" smtClean="0"/>
              <a:t> </a:t>
            </a:r>
          </a:p>
          <a:p>
            <a:pPr marL="180975" indent="-180975"/>
            <a:r>
              <a:rPr lang="ru-RU" sz="1600" b="1" i="1" dirty="0" smtClean="0"/>
              <a:t>Шемякина Надежда (</a:t>
            </a:r>
            <a:r>
              <a:rPr lang="ru-RU" sz="1600" b="1" i="1" dirty="0" err="1" smtClean="0"/>
              <a:t>Н-Енанг</a:t>
            </a:r>
            <a:r>
              <a:rPr lang="ru-RU" sz="1600" b="1" i="1" dirty="0" smtClean="0"/>
              <a:t>.) 9 - 2 раза </a:t>
            </a:r>
          </a:p>
          <a:p>
            <a:pPr lvl="1"/>
            <a:r>
              <a:rPr lang="ru-RU" sz="1600" dirty="0" smtClean="0"/>
              <a:t>русский язык 1м</a:t>
            </a:r>
          </a:p>
          <a:p>
            <a:pPr lvl="1"/>
            <a:r>
              <a:rPr lang="ru-RU" sz="1600" dirty="0" smtClean="0"/>
              <a:t>обществознание 2м</a:t>
            </a:r>
          </a:p>
          <a:p>
            <a:pPr>
              <a:buNone/>
            </a:pPr>
            <a:r>
              <a:rPr lang="ru-RU" sz="1600" dirty="0" smtClean="0"/>
              <a:t> </a:t>
            </a:r>
          </a:p>
          <a:p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indent="19050" algn="just">
              <a:buNone/>
            </a:pPr>
            <a:r>
              <a:rPr lang="ru-RU" dirty="0" smtClean="0"/>
              <a:t>В соответствии с регламентом проведения регионального этапа всероссийской олимпиады школьников в 2020/2021 учебном году до 26 декабря 2020 года была сформирована заявка на участие в региональном этапе олимпиады, в которую вошли 25 победителей 9-11 классов районных предметных олимпиад -  участники муниципального этапа олимпиады текущего учебного года, набравшие необходимое для участия в региональном этапе олимпиады количество баллов, установленное Департаментом образования области</a:t>
            </a:r>
            <a:endParaRPr lang="ru-RU" dirty="0"/>
          </a:p>
        </p:txBody>
      </p:sp>
      <p:pic>
        <p:nvPicPr>
          <p:cNvPr id="5" name="Picture 2" descr="D:\Desktop\olymp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36873" y="0"/>
            <a:ext cx="6307127" cy="15021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85720" y="142854"/>
          <a:ext cx="8501121" cy="6519672"/>
        </p:xfrm>
        <a:graphic>
          <a:graphicData uri="http://schemas.openxmlformats.org/drawingml/2006/table">
            <a:tbl>
              <a:tblPr/>
              <a:tblGrid>
                <a:gridCol w="1139549"/>
                <a:gridCol w="876748"/>
                <a:gridCol w="788851"/>
                <a:gridCol w="1139549"/>
                <a:gridCol w="1577257"/>
                <a:gridCol w="1577257"/>
                <a:gridCol w="700955"/>
                <a:gridCol w="700955"/>
              </a:tblGrid>
              <a:tr h="116497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№ </a:t>
                      </a:r>
                      <a:r>
                        <a:rPr lang="ru-RU" sz="1200" b="1" dirty="0" err="1">
                          <a:latin typeface="Times New Roman"/>
                          <a:ea typeface="Calibri"/>
                          <a:cs typeface="Times New Roman"/>
                        </a:rPr>
                        <a:t>п</a:t>
                      </a: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/</a:t>
                      </a:r>
                      <a:r>
                        <a:rPr lang="ru-RU" sz="1200" b="1" dirty="0" err="1">
                          <a:latin typeface="Times New Roman"/>
                          <a:ea typeface="Calibri"/>
                          <a:cs typeface="Times New Roman"/>
                        </a:rPr>
                        <a:t>п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838" marR="38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Общеобразовательный предмет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838" marR="38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проведение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838" marR="38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ФИО участника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838" marR="38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класс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838" marR="38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ОО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838" marR="38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Количество баллов на муниципальном этапе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838" marR="38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Необходимое количество баллов для участия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838" marR="38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1720">
                <a:tc rowSpan="7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1.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838" marR="38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7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Обществознание 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838" marR="38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7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1,2 февраля, </a:t>
                      </a:r>
                      <a:r>
                        <a:rPr lang="ru-RU" sz="1200" b="1" dirty="0" err="1">
                          <a:latin typeface="Times New Roman"/>
                          <a:ea typeface="Calibri"/>
                          <a:cs typeface="Times New Roman"/>
                        </a:rPr>
                        <a:t>онлайн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838" marR="38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Маклакова Валерия Михайловна 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838" marR="38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838" marR="38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МБОУ "Нижнеенангская СШ"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838" marR="38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81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838" marR="38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68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838" marR="38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172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Шемякина Надежда Николаевна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838" marR="38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838" marR="38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МБОУ "Нижнеенангская СШ"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838" marR="38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72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838" marR="38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68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838" marR="38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172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latin typeface="Times New Roman"/>
                          <a:ea typeface="Calibri"/>
                          <a:cs typeface="Times New Roman"/>
                        </a:rPr>
                        <a:t>Рябева</a:t>
                      </a: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 Светлана Андреевна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838" marR="38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838" marR="38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МАОУ "Кичменгско-Городецкая средняя школа"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838" marR="38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71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838" marR="38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68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838" marR="38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385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Дежнев Георгий Витальевич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838" marR="38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838" marR="38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МАОУ «Косковская средняя школа»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838" marR="38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77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838" marR="38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69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838" marR="38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172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Бурнякова Анна Николаевна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838" marR="38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838" marR="38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МАОУ "Кичменгско-Городецкая средняя школа"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838" marR="38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75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838" marR="38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69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838" marR="38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172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Колосова Наталья Анатольевна 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838" marR="38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838" marR="38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МАОУ "</a:t>
                      </a:r>
                      <a:r>
                        <a:rPr lang="ru-RU" sz="1200" b="1" dirty="0" err="1">
                          <a:latin typeface="Times New Roman"/>
                          <a:ea typeface="Calibri"/>
                          <a:cs typeface="Times New Roman"/>
                        </a:rPr>
                        <a:t>Кичменгско-Городецкая</a:t>
                      </a: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 средняя школа"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838" marR="38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71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838" marR="38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69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838" marR="38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927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Костылева Полина Игоревна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838" marR="38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838" marR="38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МАОУ «Первомайская средняя школа»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838" marR="38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74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838" marR="38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70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838" marR="38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17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838" marR="38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Физическая культура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838" marR="38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11,12, 13 февраля, г. Вологда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838" marR="38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Балуев Игнат Олегович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838" marR="38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838" marR="38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МАОУ «Первомайская средняя школа»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838" marR="38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89,4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838" marR="38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89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838" marR="38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14279" y="357169"/>
          <a:ext cx="8501124" cy="6000792"/>
        </p:xfrm>
        <a:graphic>
          <a:graphicData uri="http://schemas.openxmlformats.org/drawingml/2006/table">
            <a:tbl>
              <a:tblPr/>
              <a:tblGrid>
                <a:gridCol w="1139550"/>
                <a:gridCol w="876748"/>
                <a:gridCol w="788852"/>
                <a:gridCol w="1139550"/>
                <a:gridCol w="1577258"/>
                <a:gridCol w="1577258"/>
                <a:gridCol w="700954"/>
                <a:gridCol w="700954"/>
              </a:tblGrid>
              <a:tr h="857256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97" marR="43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Экология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97" marR="43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3,4 февраля, </a:t>
                      </a:r>
                      <a:r>
                        <a:rPr lang="ru-RU" sz="1200" b="1" dirty="0" err="1">
                          <a:latin typeface="Times New Roman"/>
                          <a:ea typeface="Calibri"/>
                          <a:cs typeface="Times New Roman"/>
                        </a:rPr>
                        <a:t>онлайн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97" marR="43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Бурнякова Анна  Николаевна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97" marR="43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97" marR="43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МАОУ "Кичменгско-Городецкая средняя школа"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97" marR="43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25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97" marR="43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25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97" marR="43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725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latin typeface="Times New Roman"/>
                          <a:ea typeface="Calibri"/>
                          <a:cs typeface="Times New Roman"/>
                        </a:rPr>
                        <a:t>Левинский</a:t>
                      </a: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 Максим Алексеевич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97" marR="43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97" marR="43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МАОУ "Кичменгско-Городецкая средняя школа"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97" marR="43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28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97" marR="43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27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97" marR="43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72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97" marR="43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Физика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97" marR="43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23, 25 января, </a:t>
                      </a:r>
                      <a:r>
                        <a:rPr lang="ru-RU" sz="1200" b="1" dirty="0" err="1">
                          <a:latin typeface="Times New Roman"/>
                          <a:ea typeface="Calibri"/>
                          <a:cs typeface="Times New Roman"/>
                        </a:rPr>
                        <a:t>онлайн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97" marR="43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Полозков Александр Александрович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97" marR="43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97" marR="43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МАОУ «Первомайская средняя школа»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97" marR="43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21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97" marR="43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18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97" marR="43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7256"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97" marR="43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Литература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97" marR="43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14 января, </a:t>
                      </a:r>
                      <a:r>
                        <a:rPr lang="ru-RU" sz="1200" b="1" dirty="0" err="1">
                          <a:latin typeface="Times New Roman"/>
                          <a:ea typeface="Calibri"/>
                          <a:cs typeface="Times New Roman"/>
                        </a:rPr>
                        <a:t>онлайн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97" marR="43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Некипелова Полина Сергеевна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97" marR="43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97" marR="43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МАОУ "Кичменгско-Городецкая средняя школа"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97" marR="43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80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97" marR="43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70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97" marR="43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725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Бурнякова Анна Николаевна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97" marR="43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97" marR="43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МАОУ "</a:t>
                      </a:r>
                      <a:r>
                        <a:rPr lang="ru-RU" sz="1200" b="1" dirty="0" err="1">
                          <a:latin typeface="Times New Roman"/>
                          <a:ea typeface="Calibri"/>
                          <a:cs typeface="Times New Roman"/>
                        </a:rPr>
                        <a:t>Кичменгско-Городецкая</a:t>
                      </a: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 средняя школа"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97" marR="43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84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97" marR="43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70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97" marR="43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725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Киркина Полина Ивановна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97" marR="43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97" marR="43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МАОУ "</a:t>
                      </a:r>
                      <a:r>
                        <a:rPr lang="ru-RU" sz="1200" b="1" dirty="0" err="1">
                          <a:latin typeface="Times New Roman"/>
                          <a:ea typeface="Calibri"/>
                          <a:cs typeface="Times New Roman"/>
                        </a:rPr>
                        <a:t>Кичменгско-Городецкая</a:t>
                      </a: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 средняя школа"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97" marR="43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80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97" marR="43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70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97" marR="43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72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97" marR="43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ОБЖ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97" marR="43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21,22 января, г. Вологда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97" marR="43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Протасова Маргарита Сергеевна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97" marR="43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97" marR="43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МАОУ "</a:t>
                      </a:r>
                      <a:r>
                        <a:rPr lang="ru-RU" sz="1200" b="1" dirty="0" err="1">
                          <a:latin typeface="Times New Roman"/>
                          <a:ea typeface="Calibri"/>
                          <a:cs typeface="Times New Roman"/>
                        </a:rPr>
                        <a:t>Кичменгско-Городецкая</a:t>
                      </a: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 средняя школа"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97" marR="43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168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97" marR="43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150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97" marR="43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14280" y="142856"/>
          <a:ext cx="8715437" cy="6720269"/>
        </p:xfrm>
        <a:graphic>
          <a:graphicData uri="http://schemas.openxmlformats.org/drawingml/2006/table">
            <a:tbl>
              <a:tblPr/>
              <a:tblGrid>
                <a:gridCol w="1168278"/>
                <a:gridCol w="898850"/>
                <a:gridCol w="808739"/>
                <a:gridCol w="1168278"/>
                <a:gridCol w="1617021"/>
                <a:gridCol w="1617021"/>
                <a:gridCol w="718625"/>
                <a:gridCol w="718625"/>
              </a:tblGrid>
              <a:tr h="7797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97" marR="43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Математика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97" marR="43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5,6 января, онлайн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97" marR="43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Митина Анастасия Анатольевна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97" marR="43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97" marR="43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МАОУ "Кичменгско-Городецкая средняя школа"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97" marR="43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19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97" marR="43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19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97" marR="43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9771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97" marR="43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История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97" marR="43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8, 9 января, </a:t>
                      </a:r>
                      <a:r>
                        <a:rPr lang="ru-RU" sz="1200" b="1" dirty="0" err="1">
                          <a:latin typeface="Times New Roman"/>
                          <a:ea typeface="Calibri"/>
                          <a:cs typeface="Times New Roman"/>
                        </a:rPr>
                        <a:t>онлайн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97" marR="43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Маклакова Валерия Михайловна 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97" marR="43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97" marR="43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МБОУ "Нижнеенангская СШ"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97" marR="43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47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97" marR="43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47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97" marR="43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984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Дежнев Георгий Витальевич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97" marR="43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97" marR="43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МАОУ «Косковская средняя школа»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97" marR="43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53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97" marR="43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44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97" marR="43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9771"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97" marR="43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Технология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97" marR="43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18, 19 февраля, г. Вологда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97" marR="43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latin typeface="Times New Roman"/>
                          <a:ea typeface="Calibri"/>
                          <a:cs typeface="Times New Roman"/>
                        </a:rPr>
                        <a:t>Наволоцкая</a:t>
                      </a: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 Юлия Сергеевна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97" marR="43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97" marR="43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МАОУ "Кичменгско-Городецкая средняя школа"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97" marR="43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108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97" marR="43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91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97" marR="43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977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Квашнина Мария Викторовна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97" marR="43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97" marR="43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МАОУ "Кичменгско-Городецкая средняя школа"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97" marR="43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107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97" marR="43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91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97" marR="43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977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Сорокина Дарья Ивановна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97" marR="43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97" marR="43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МАОУ "Кичменгско-Городецкая средняя школа"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97" marR="43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111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97" marR="43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92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97" marR="43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9771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97" marR="43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Русский  язык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97" marR="43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15 января, онлайн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97" marR="43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Киркина Полина Ивановна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97" marR="43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97" marR="43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МАОУ "Кичменгско-Городецкая средняя школа"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97" marR="43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40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97" marR="43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41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97" marR="43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260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Дежнев Георгий Витальевич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97" marR="43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97" marR="43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МАОУ «</a:t>
                      </a:r>
                      <a:r>
                        <a:rPr lang="ru-RU" sz="1200" b="1" dirty="0" err="1">
                          <a:latin typeface="Times New Roman"/>
                          <a:ea typeface="Calibri"/>
                          <a:cs typeface="Times New Roman"/>
                        </a:rPr>
                        <a:t>Косковская</a:t>
                      </a: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 средняя школа»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97" marR="43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40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97" marR="43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40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97" marR="43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97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11.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97" marR="43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География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97" marR="43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11 февраля, онлайн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97" marR="43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Дежнев Георгий Витальевич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97" marR="43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97" marR="43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МАОУ «</a:t>
                      </a:r>
                      <a:r>
                        <a:rPr lang="ru-RU" sz="1200" b="1" dirty="0" err="1">
                          <a:latin typeface="Times New Roman"/>
                          <a:ea typeface="Calibri"/>
                          <a:cs typeface="Times New Roman"/>
                        </a:rPr>
                        <a:t>Косковская</a:t>
                      </a: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 средняя школа»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97" marR="43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Диплом РЭ 2019-2020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97" marR="43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997" marR="43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85729"/>
            <a:ext cx="7772400" cy="1785949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2910" y="2285992"/>
            <a:ext cx="7858180" cy="3714776"/>
          </a:xfrm>
        </p:spPr>
        <p:txBody>
          <a:bodyPr>
            <a:normAutofit fontScale="40000" lnSpcReduction="20000"/>
          </a:bodyPr>
          <a:lstStyle/>
          <a:p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Несомненно, все дети талантливы от природы. Но раскрыться, проявить свои способности могут лишь те, кому в жизни встретился настоящий Учитель. Именно такие педагоги пользуются особой любовью учеников. Победы учеников – это их победы. Именно благодаря высокому профессионализму и творческому труду педагогов учащиеся школ нашего района ежегодно показывают высокие результаты на муниципальных, региональных и всероссийских олимпиадах и конкурсах.</a:t>
            </a:r>
          </a:p>
          <a:p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Поздравляю всех с достигнутыми успехами и желаю всего самого доброго: удачи, крепкого здоровья, творческих успехов, новых дел и новых открытий. Пусть все способствует покорению вами новых вершин знаний.</a:t>
            </a:r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45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D:\Desktop\olymp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299" y="214290"/>
            <a:ext cx="6429420" cy="15716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Приказ Департамента образования ВО от 24.09.2020 № 1417 «О проведении школьного и муниципального этапов ВСОШ в Вологодской области в 2020-2021 учебном году»,</a:t>
            </a:r>
          </a:p>
          <a:p>
            <a:r>
              <a:rPr lang="ru-RU" dirty="0" smtClean="0"/>
              <a:t>Порядок проведения ВСШ, утвержденного приказом образования и науки Министерства Просвещения РФ от 18. 12. 2013 № 1252 «Об утверждении Порядка проведения ВСОШ (ред. От 17.03. 2020) </a:t>
            </a:r>
          </a:p>
          <a:p>
            <a:r>
              <a:rPr lang="ru-RU" dirty="0" smtClean="0"/>
              <a:t>Приказ  Управления образования №289 от 27.10.2020</a:t>
            </a:r>
            <a:endParaRPr lang="ru-RU" dirty="0"/>
          </a:p>
        </p:txBody>
      </p:sp>
      <p:pic>
        <p:nvPicPr>
          <p:cNvPr id="1026" name="Picture 2" descr="D:\Desktop\olymp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36873" y="0"/>
            <a:ext cx="6307127" cy="15021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600200"/>
            <a:ext cx="8429684" cy="4525963"/>
          </a:xfrm>
        </p:spPr>
        <p:txBody>
          <a:bodyPr>
            <a:normAutofit fontScale="92500" lnSpcReduction="20000"/>
          </a:bodyPr>
          <a:lstStyle/>
          <a:p>
            <a:pPr indent="19050">
              <a:buNone/>
            </a:pPr>
            <a:r>
              <a:rPr lang="ru-RU" b="1" i="1" dirty="0" smtClean="0"/>
              <a:t>В школьном этапе приняли участие </a:t>
            </a:r>
          </a:p>
          <a:p>
            <a:pPr indent="19050" algn="ctr">
              <a:buNone/>
            </a:pPr>
            <a:r>
              <a:rPr lang="ru-RU" dirty="0" smtClean="0"/>
              <a:t>2674 человека (повторяющиеся), </a:t>
            </a:r>
          </a:p>
          <a:p>
            <a:pPr indent="19050" algn="ctr">
              <a:buNone/>
            </a:pPr>
            <a:r>
              <a:rPr lang="ru-RU" dirty="0" smtClean="0"/>
              <a:t>665 человек (не  повторяющиеся)</a:t>
            </a:r>
          </a:p>
          <a:p>
            <a:pPr indent="19050">
              <a:buNone/>
            </a:pPr>
            <a:r>
              <a:rPr lang="ru-RU" b="1" i="1" dirty="0" smtClean="0"/>
              <a:t>Количество победителей: </a:t>
            </a:r>
          </a:p>
          <a:p>
            <a:pPr indent="19050" algn="ctr">
              <a:buNone/>
            </a:pPr>
            <a:r>
              <a:rPr lang="ru-RU" dirty="0" smtClean="0"/>
              <a:t>286(повторяющиеся) </a:t>
            </a:r>
          </a:p>
          <a:p>
            <a:pPr indent="19050">
              <a:buNone/>
            </a:pPr>
            <a:r>
              <a:rPr lang="ru-RU" b="1" i="1" dirty="0" smtClean="0"/>
              <a:t>Количество дипломов:</a:t>
            </a:r>
          </a:p>
          <a:p>
            <a:pPr marL="2514600" indent="19050">
              <a:buFont typeface="Wingdings" pitchFamily="2" charset="2"/>
              <a:buChar char="ü"/>
            </a:pPr>
            <a:r>
              <a:rPr lang="ru-RU" dirty="0" smtClean="0"/>
              <a:t>победителей 174, </a:t>
            </a:r>
          </a:p>
          <a:p>
            <a:pPr marL="2514600" indent="19050">
              <a:buFont typeface="Wingdings" pitchFamily="2" charset="2"/>
              <a:buChar char="ü"/>
            </a:pPr>
            <a:r>
              <a:rPr lang="ru-RU" dirty="0" smtClean="0"/>
              <a:t>призеров 582, </a:t>
            </a:r>
          </a:p>
          <a:p>
            <a:pPr marL="2514600" indent="19050">
              <a:buFont typeface="Wingdings" pitchFamily="2" charset="2"/>
              <a:buChar char="ü"/>
            </a:pPr>
            <a:r>
              <a:rPr lang="ru-RU" dirty="0" smtClean="0"/>
              <a:t>дипломантов 332.</a:t>
            </a:r>
          </a:p>
          <a:p>
            <a:endParaRPr lang="ru-RU" dirty="0"/>
          </a:p>
        </p:txBody>
      </p:sp>
      <p:pic>
        <p:nvPicPr>
          <p:cNvPr id="4" name="Picture 2" descr="D:\Desktop\olymp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36873" y="0"/>
            <a:ext cx="6307127" cy="15021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2285992"/>
            <a:ext cx="8229600" cy="3983047"/>
          </a:xfrm>
        </p:spPr>
        <p:txBody>
          <a:bodyPr numCol="2">
            <a:normAutofit fontScale="77500" lnSpcReduction="20000"/>
          </a:bodyPr>
          <a:lstStyle/>
          <a:p>
            <a:pPr>
              <a:buFont typeface="Wingdings" pitchFamily="2" charset="2"/>
              <a:buChar char="ü"/>
            </a:pPr>
            <a:r>
              <a:rPr lang="ru-RU" dirty="0" smtClean="0"/>
              <a:t>математика 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русский язык 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литература 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немецкий языку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английский языку, 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биология, 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химия, 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география, 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экология, 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физика, 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информатика, 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история, 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право, 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обществознание,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 физическая культура, 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экономика, 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технология, 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ОБЖ,  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МХК(искусство) 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 астрономия </a:t>
            </a:r>
            <a:endParaRPr lang="ru-RU" dirty="0"/>
          </a:p>
        </p:txBody>
      </p:sp>
      <p:pic>
        <p:nvPicPr>
          <p:cNvPr id="4" name="Picture 2" descr="D:\Desktop\olymp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36873" y="0"/>
            <a:ext cx="6307127" cy="150212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643042" y="1357298"/>
            <a:ext cx="705270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ru-RU" sz="4000" dirty="0" smtClean="0"/>
              <a:t>Олимпиады по 20 предметам: 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73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Количество участников в муниципальном этапе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2643182"/>
            <a:ext cx="8229600" cy="3643338"/>
          </a:xfrm>
        </p:spPr>
        <p:txBody>
          <a:bodyPr/>
          <a:lstStyle/>
          <a:p>
            <a:r>
              <a:rPr lang="ru-RU" b="1" i="1" dirty="0" smtClean="0"/>
              <a:t>2018-2019 учебный год  </a:t>
            </a:r>
          </a:p>
          <a:p>
            <a:pPr algn="r">
              <a:buNone/>
            </a:pPr>
            <a:r>
              <a:rPr lang="ru-RU" dirty="0" smtClean="0"/>
              <a:t>642 фактов участия/ 268 человек</a:t>
            </a:r>
          </a:p>
          <a:p>
            <a:r>
              <a:rPr lang="ru-RU" b="1" i="1" dirty="0" smtClean="0"/>
              <a:t>2019-2020 учебный год </a:t>
            </a:r>
          </a:p>
          <a:p>
            <a:pPr algn="r">
              <a:buNone/>
            </a:pPr>
            <a:r>
              <a:rPr lang="ru-RU" dirty="0" smtClean="0"/>
              <a:t>479 фактов участия / 288 человек</a:t>
            </a:r>
          </a:p>
          <a:p>
            <a:r>
              <a:rPr lang="ru-RU" b="1" i="1" dirty="0" smtClean="0"/>
              <a:t>2020-2021 учебный год  </a:t>
            </a:r>
          </a:p>
          <a:p>
            <a:pPr algn="r">
              <a:buNone/>
            </a:pPr>
            <a:r>
              <a:rPr lang="ru-RU" dirty="0" smtClean="0"/>
              <a:t>515 фактов участия / 230 человек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5" name="Picture 2" descr="D:\Desktop\olymp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36873" y="0"/>
            <a:ext cx="6307127" cy="15021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64305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Результаты успешности участия в олимпиадах по годам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3071810"/>
            <a:ext cx="8229600" cy="3500462"/>
          </a:xfrm>
        </p:spPr>
        <p:txBody>
          <a:bodyPr>
            <a:normAutofit fontScale="92500"/>
          </a:bodyPr>
          <a:lstStyle/>
          <a:p>
            <a:r>
              <a:rPr lang="ru-RU" b="1" i="1" dirty="0" smtClean="0"/>
              <a:t>2018-2019  учебный год </a:t>
            </a:r>
          </a:p>
          <a:p>
            <a:pPr algn="r">
              <a:buNone/>
            </a:pPr>
            <a:r>
              <a:rPr lang="ru-RU" dirty="0" smtClean="0"/>
              <a:t>дипломы победителя: 41/ дипломы призера: 99</a:t>
            </a:r>
          </a:p>
          <a:p>
            <a:r>
              <a:rPr lang="ru-RU" b="1" i="1" dirty="0" smtClean="0"/>
              <a:t>2019 -2020 учебный год  </a:t>
            </a:r>
          </a:p>
          <a:p>
            <a:pPr algn="r">
              <a:buNone/>
            </a:pPr>
            <a:r>
              <a:rPr lang="ru-RU" dirty="0" smtClean="0"/>
              <a:t> дипломы победителя: 44/ дипломы призера: 94</a:t>
            </a:r>
          </a:p>
          <a:p>
            <a:r>
              <a:rPr lang="ru-RU" b="1" i="1" dirty="0" smtClean="0"/>
              <a:t>2020 -2021  учебный год  </a:t>
            </a:r>
          </a:p>
          <a:p>
            <a:pPr algn="r">
              <a:buNone/>
            </a:pPr>
            <a:r>
              <a:rPr lang="ru-RU" dirty="0" smtClean="0"/>
              <a:t> дипломы победителя: 46/диплом призера - 91</a:t>
            </a:r>
          </a:p>
          <a:p>
            <a:endParaRPr lang="ru-RU" dirty="0"/>
          </a:p>
        </p:txBody>
      </p:sp>
      <p:pic>
        <p:nvPicPr>
          <p:cNvPr id="4" name="Picture 2" descr="D:\Desktop\olymp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36873" y="0"/>
            <a:ext cx="6307127" cy="15021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i="0" u="none" strike="noStrike" baseline="0" dirty="0" smtClean="0"/>
              <a:t>Рейтинг по количеству учащихся по предметам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9" name="Содержимое 8"/>
          <p:cNvGraphicFramePr>
            <a:graphicFrameLocks noGrp="1"/>
          </p:cNvGraphicFramePr>
          <p:nvPr>
            <p:ph idx="1"/>
          </p:nvPr>
        </p:nvGraphicFramePr>
        <p:xfrm>
          <a:off x="428596" y="1571612"/>
          <a:ext cx="8501122" cy="49292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i="0" u="none" strike="noStrike" baseline="0" dirty="0" smtClean="0"/>
              <a:t>Рейтинг по количеству учащихся по предметам (продолжение)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9" name="Содержимое 8"/>
          <p:cNvGraphicFramePr>
            <a:graphicFrameLocks noGrp="1"/>
          </p:cNvGraphicFramePr>
          <p:nvPr>
            <p:ph idx="1"/>
          </p:nvPr>
        </p:nvGraphicFramePr>
        <p:xfrm>
          <a:off x="214282" y="1600200"/>
          <a:ext cx="8643998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/>
              <a:t>Рейтинг по количеству победителей по предметам</a:t>
            </a:r>
            <a:endParaRPr lang="ru-RU" sz="32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</TotalTime>
  <Words>964</Words>
  <Application>Microsoft Office PowerPoint</Application>
  <PresentationFormat>Экран (4:3)</PresentationFormat>
  <Paragraphs>276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Итоги  проведения олимпиадных испытаний на муниципальном уровне</vt:lpstr>
      <vt:lpstr>Слайд 2</vt:lpstr>
      <vt:lpstr>Слайд 3</vt:lpstr>
      <vt:lpstr>Слайд 4</vt:lpstr>
      <vt:lpstr>Количество участников в муниципальном этапе</vt:lpstr>
      <vt:lpstr>Результаты успешности участия в олимпиадах по годам</vt:lpstr>
      <vt:lpstr>Рейтинг по количеству учащихся по предметам </vt:lpstr>
      <vt:lpstr>Рейтинг по количеству учащихся по предметам (продолжение) </vt:lpstr>
      <vt:lpstr>Рейтинг по количеству победителей по предметам</vt:lpstr>
      <vt:lpstr>Рейтинг по количеству победителей по предметам (продолжение)</vt:lpstr>
      <vt:lpstr>Рейтинг по количеству призеров</vt:lpstr>
      <vt:lpstr>Рейтинг по количеству призеров (продолжение)</vt:lpstr>
      <vt:lpstr>Слайд 13</vt:lpstr>
      <vt:lpstr>Рекордсмены по результативности  (победители и призеры) в муниципальном этапе в 2020-2021 году  </vt:lpstr>
      <vt:lpstr>Слайд 15</vt:lpstr>
      <vt:lpstr>Слайд 16</vt:lpstr>
      <vt:lpstr>Слайд 17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32</cp:revision>
  <dcterms:created xsi:type="dcterms:W3CDTF">2021-01-25T14:45:16Z</dcterms:created>
  <dcterms:modified xsi:type="dcterms:W3CDTF">2021-01-29T13:32:09Z</dcterms:modified>
</cp:coreProperties>
</file>